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slideLayouts/slideLayout7.xml" ContentType="application/vnd.openxmlformats-officedocument.presentationml.slideLayout+xml"/>
  <Override PartName="/ppt/slideLayouts/slideLayout8.xml" ContentType="application/vnd.openxmlformats-officedocument.presentationml.slideLayout+xml"/>
  <Default Extension="png" ContentType="image/png"/>
  <Override PartName="/ppt/notesSlides/notesSlide1.xml" ContentType="application/vnd.openxmlformats-officedocument.presentationml.notesSlide+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
  </p:notesMasterIdLst>
  <p:sldIdLst>
    <p:sldId id="261" r:id="rId2"/>
    <p:sldId id="262" r:id="rId3"/>
    <p:sldId id="259" r:id="rId4"/>
    <p:sldId id="260" r:id="rId5"/>
    <p:sldId id="258" r:id="rId6"/>
    <p:sldId id="264" r:id="rId7"/>
    <p:sldId id="265" r:id="rId8"/>
    <p:sldId id="266" r:id="rId9"/>
    <p:sldId id="263" r:id="rId10"/>
    <p:sldId id="267" r:id="rId11"/>
    <p:sldId id="268" r:id="rId12"/>
    <p:sldId id="269" r:id="rId1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p:scale>
          <a:sx n="75" d="100"/>
          <a:sy n="75" d="100"/>
        </p:scale>
        <p:origin x="-1380" y="-72"/>
      </p:cViewPr>
      <p:guideLst>
        <p:guide orient="horz" pos="2160"/>
        <p:guide pos="2880"/>
      </p:guideLst>
    </p:cSldViewPr>
  </p:slideViewPr>
  <p:notesTextViewPr>
    <p:cViewPr>
      <p:scale>
        <a:sx n="1" d="1"/>
        <a:sy n="1" d="1"/>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D0007B2-4709-4D61-AB77-C1DCFFACE6ED}" type="datetimeFigureOut">
              <a:rPr lang="en-US" smtClean="0"/>
              <a:pPr/>
              <a:t>7/13/2015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700D2BC-E5C3-45AC-9D46-FC045A6F5F45}"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 name="Shape 152"/>
          <p:cNvSpPr>
            <a:spLocks noGrp="1" noRot="1" noChangeAspect="1"/>
          </p:cNvSpPr>
          <p:nvPr>
            <p:ph type="sldImg"/>
          </p:nvPr>
        </p:nvSpPr>
        <p:spPr>
          <a:prstGeom prst="rect">
            <a:avLst/>
          </a:prstGeom>
        </p:spPr>
        <p:txBody>
          <a:bodyPr/>
          <a:lstStyle/>
          <a:p>
            <a:pPr lvl="0"/>
            <a:endParaRPr/>
          </a:p>
        </p:txBody>
      </p:sp>
      <p:sp>
        <p:nvSpPr>
          <p:cNvPr id="153" name="Shape 153"/>
          <p:cNvSpPr>
            <a:spLocks noGrp="1"/>
          </p:cNvSpPr>
          <p:nvPr>
            <p:ph type="body" sz="quarter" idx="1"/>
          </p:nvPr>
        </p:nvSpPr>
        <p:spPr>
          <a:prstGeom prst="rect">
            <a:avLst/>
          </a:prstGeom>
        </p:spPr>
        <p:txBody>
          <a:bodyPr/>
          <a:lstStyle/>
          <a:p>
            <a:pPr lvl="0" defTabSz="914400">
              <a:lnSpc>
                <a:spcPct val="100000"/>
              </a:lnSpc>
              <a:defRPr sz="1800"/>
            </a:pPr>
            <a:r>
              <a:rPr sz="1200">
                <a:latin typeface="Calibri"/>
                <a:ea typeface="Calibri"/>
                <a:cs typeface="Calibri"/>
                <a:sym typeface="Calibri"/>
              </a:rPr>
              <a:t>The Digital Globe commercial imagery is being provided by the US Government as part of the NextView License.  By sharing this imagery with you for the Secondary Cities workshop, you become a temporary licensed user, and we have to ask you to follow these restrictions.</a:t>
            </a:r>
          </a:p>
          <a:p>
            <a:pPr marL="228600" lvl="0" indent="-228600" defTabSz="914400">
              <a:lnSpc>
                <a:spcPct val="100000"/>
              </a:lnSpc>
              <a:buSzPct val="100000"/>
              <a:buAutoNum type="arabicPeriod"/>
              <a:defRPr sz="1800"/>
            </a:pPr>
            <a:r>
              <a:rPr sz="1200">
                <a:latin typeface="Calibri"/>
                <a:ea typeface="Calibri"/>
                <a:cs typeface="Calibri"/>
                <a:sym typeface="Calibri"/>
              </a:rPr>
              <a:t>You must properly mark the Copyright and License information on all imagery-derived products. (Any graphics that display this imagery).  The marking to be used is: “© 2015, Digital Globe. NextView License.”, using the year of the imagery as the year for the copyright.</a:t>
            </a:r>
          </a:p>
          <a:p>
            <a:pPr marL="228600" lvl="0" indent="-228600" defTabSz="914400">
              <a:lnSpc>
                <a:spcPct val="100000"/>
              </a:lnSpc>
              <a:buSzPct val="100000"/>
              <a:buAutoNum type="arabicPeriod"/>
              <a:defRPr sz="1800"/>
            </a:pPr>
            <a:r>
              <a:rPr sz="1200">
                <a:latin typeface="Calibri"/>
                <a:ea typeface="Calibri"/>
                <a:cs typeface="Calibri"/>
                <a:sym typeface="Calibri"/>
              </a:rPr>
              <a:t>Do not share the raw data or a copy of these images with non-licensed users without express permission from the USG. </a:t>
            </a:r>
          </a:p>
          <a:p>
            <a:pPr marL="228600" lvl="0" indent="-228600" defTabSz="914400">
              <a:lnSpc>
                <a:spcPct val="100000"/>
              </a:lnSpc>
              <a:buSzPct val="100000"/>
              <a:buAutoNum type="arabicPeriod"/>
              <a:defRPr sz="1800"/>
            </a:pPr>
            <a:r>
              <a:rPr sz="1200">
                <a:latin typeface="Calibri"/>
                <a:ea typeface="Calibri"/>
                <a:cs typeface="Calibri"/>
                <a:sym typeface="Calibri"/>
              </a:rPr>
              <a:t>Do not use this imagery or image derived products for commercial gain or make this imagery publically available.</a:t>
            </a:r>
          </a:p>
          <a:p>
            <a:pPr marL="228600" lvl="0" indent="-228600" defTabSz="914400">
              <a:lnSpc>
                <a:spcPct val="100000"/>
              </a:lnSpc>
              <a:buSzPct val="100000"/>
              <a:buAutoNum type="arabicPeriod"/>
              <a:defRPr sz="1800"/>
            </a:pPr>
            <a:r>
              <a:rPr sz="1200">
                <a:latin typeface="Calibri"/>
                <a:ea typeface="Calibri"/>
                <a:cs typeface="Calibri"/>
                <a:sym typeface="Calibri"/>
              </a:rPr>
              <a:t>Derived datasets and products are unrestricted….as long as there is no imagery with the product (as a background or otherwise).</a:t>
            </a:r>
          </a:p>
          <a:p>
            <a:pPr marL="228600" lvl="0" indent="-228600" defTabSz="914400">
              <a:lnSpc>
                <a:spcPct val="100000"/>
              </a:lnSpc>
              <a:buSzPct val="100000"/>
              <a:buAutoNum type="arabicPeriod"/>
              <a:defRPr sz="1800"/>
            </a:pPr>
            <a:endParaRPr sz="1200">
              <a:latin typeface="Calibri"/>
              <a:ea typeface="Calibri"/>
              <a:cs typeface="Calibri"/>
              <a:sym typeface="Calibri"/>
            </a:endParaRPr>
          </a:p>
          <a:p>
            <a:pPr lvl="0" defTabSz="914400">
              <a:lnSpc>
                <a:spcPct val="100000"/>
              </a:lnSpc>
              <a:defRPr sz="1800"/>
            </a:pPr>
            <a:r>
              <a:rPr sz="1200">
                <a:latin typeface="Calibri"/>
                <a:ea typeface="Calibri"/>
                <a:cs typeface="Calibri"/>
                <a:sym typeface="Calibri"/>
              </a:rPr>
              <a:t>Information to highlight for Santos, as the administrator for this project:</a:t>
            </a:r>
          </a:p>
          <a:p>
            <a:pPr marL="171450" lvl="0" indent="-171450" defTabSz="914400">
              <a:lnSpc>
                <a:spcPct val="100000"/>
              </a:lnSpc>
              <a:buSzPct val="100000"/>
              <a:buFont typeface="Arial"/>
              <a:buChar char="•"/>
              <a:defRPr sz="1800"/>
            </a:pPr>
            <a:r>
              <a:rPr sz="1200">
                <a:latin typeface="Calibri"/>
                <a:ea typeface="Calibri"/>
                <a:cs typeface="Calibri"/>
                <a:sym typeface="Calibri"/>
              </a:rPr>
              <a:t>These restrictions apply in perpetuity (…this imagery must be used for USG benefit.  It must not be used for commercial gain or made publically available [posting the raw data or publishing image graphics].)</a:t>
            </a:r>
          </a:p>
          <a:p>
            <a:pPr marL="171450" lvl="0" indent="-171450" defTabSz="914400">
              <a:lnSpc>
                <a:spcPct val="100000"/>
              </a:lnSpc>
              <a:buSzPct val="100000"/>
              <a:buFont typeface="Arial"/>
              <a:buChar char="•"/>
              <a:defRPr sz="1800"/>
            </a:pPr>
            <a:r>
              <a:rPr sz="1200">
                <a:latin typeface="Calibri"/>
                <a:ea typeface="Calibri"/>
                <a:cs typeface="Calibri"/>
                <a:sym typeface="Calibri"/>
              </a:rPr>
              <a:t>He needs to control access to the imagery to only those participating in this project – eg password protection.</a:t>
            </a:r>
          </a:p>
        </p:txBody>
      </p:sp>
    </p:spTree>
    <p:extLst>
      <p:ext uri="{BB962C8B-B14F-4D97-AF65-F5344CB8AC3E}">
        <p14:creationId xmlns="" xmlns:p14="http://schemas.microsoft.com/office/powerpoint/2010/main" val="4066423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EFC0A6D8-11D5-4D92-9B31-C1BD4F965C71}" type="datetimeFigureOut">
              <a:rPr lang="en-US" smtClean="0"/>
              <a:pPr/>
              <a:t>7/13/2015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7F7BE49-3CD8-40B3-86A6-C032283B72FC}" type="slidenum">
              <a:rPr lang="en-US" smtClean="0"/>
              <a:pPr/>
              <a:t>‹#›</a:t>
            </a:fld>
            <a:endParaRPr lang="en-US"/>
          </a:p>
        </p:txBody>
      </p:sp>
    </p:spTree>
    <p:extLst>
      <p:ext uri="{BB962C8B-B14F-4D97-AF65-F5344CB8AC3E}">
        <p14:creationId xmlns="" xmlns:p14="http://schemas.microsoft.com/office/powerpoint/2010/main" val="3685988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FC0A6D8-11D5-4D92-9B31-C1BD4F965C71}" type="datetimeFigureOut">
              <a:rPr lang="en-US" smtClean="0"/>
              <a:pPr/>
              <a:t>7/13/2015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7F7BE49-3CD8-40B3-86A6-C032283B72FC}" type="slidenum">
              <a:rPr lang="en-US" smtClean="0"/>
              <a:pPr/>
              <a:t>‹#›</a:t>
            </a:fld>
            <a:endParaRPr lang="en-US"/>
          </a:p>
        </p:txBody>
      </p:sp>
    </p:spTree>
    <p:extLst>
      <p:ext uri="{BB962C8B-B14F-4D97-AF65-F5344CB8AC3E}">
        <p14:creationId xmlns="" xmlns:p14="http://schemas.microsoft.com/office/powerpoint/2010/main" val="13978790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FC0A6D8-11D5-4D92-9B31-C1BD4F965C71}" type="datetimeFigureOut">
              <a:rPr lang="en-US" smtClean="0"/>
              <a:pPr/>
              <a:t>7/13/2015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7F7BE49-3CD8-40B3-86A6-C032283B72FC}" type="slidenum">
              <a:rPr lang="en-US" smtClean="0"/>
              <a:pPr/>
              <a:t>‹#›</a:t>
            </a:fld>
            <a:endParaRPr lang="en-US"/>
          </a:p>
        </p:txBody>
      </p:sp>
    </p:spTree>
    <p:extLst>
      <p:ext uri="{BB962C8B-B14F-4D97-AF65-F5344CB8AC3E}">
        <p14:creationId xmlns="" xmlns:p14="http://schemas.microsoft.com/office/powerpoint/2010/main" val="32946708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
        <p:cNvGrpSpPr/>
        <p:nvPr/>
      </p:nvGrpSpPr>
      <p:grpSpPr>
        <a:xfrm>
          <a:off x="0" y="0"/>
          <a:ext cx="0" cy="0"/>
          <a:chOff x="0" y="0"/>
          <a:chExt cx="0" cy="0"/>
        </a:xfrm>
      </p:grpSpPr>
      <p:pic>
        <p:nvPicPr>
          <p:cNvPr id="70" name="image8.png"/>
          <p:cNvPicPr/>
          <p:nvPr/>
        </p:nvPicPr>
        <p:blipFill>
          <a:blip r:embed="rId2" cstate="print">
            <a:extLst/>
          </a:blip>
          <a:stretch>
            <a:fillRect/>
          </a:stretch>
        </p:blipFill>
        <p:spPr>
          <a:xfrm>
            <a:off x="0" y="0"/>
            <a:ext cx="9144000" cy="6858000"/>
          </a:xfrm>
          <a:prstGeom prst="rect">
            <a:avLst/>
          </a:prstGeom>
          <a:ln w="12700">
            <a:miter lim="400000"/>
          </a:ln>
        </p:spPr>
      </p:pic>
      <p:pic>
        <p:nvPicPr>
          <p:cNvPr id="71" name="image5.png"/>
          <p:cNvPicPr/>
          <p:nvPr/>
        </p:nvPicPr>
        <p:blipFill>
          <a:blip r:embed="rId3" cstate="print">
            <a:extLst/>
          </a:blip>
          <a:stretch>
            <a:fillRect/>
          </a:stretch>
        </p:blipFill>
        <p:spPr>
          <a:xfrm>
            <a:off x="2" y="6038103"/>
            <a:ext cx="1600198" cy="819899"/>
          </a:xfrm>
          <a:prstGeom prst="rect">
            <a:avLst/>
          </a:prstGeom>
          <a:ln w="12700">
            <a:miter lim="400000"/>
          </a:ln>
        </p:spPr>
      </p:pic>
    </p:spTree>
    <p:extLst>
      <p:ext uri="{BB962C8B-B14F-4D97-AF65-F5344CB8AC3E}">
        <p14:creationId xmlns="" xmlns:p14="http://schemas.microsoft.com/office/powerpoint/2010/main" val="4229423235"/>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FC0A6D8-11D5-4D92-9B31-C1BD4F965C71}" type="datetimeFigureOut">
              <a:rPr lang="en-US" smtClean="0"/>
              <a:pPr/>
              <a:t>7/13/2015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7F7BE49-3CD8-40B3-86A6-C032283B72FC}" type="slidenum">
              <a:rPr lang="en-US" smtClean="0"/>
              <a:pPr/>
              <a:t>‹#›</a:t>
            </a:fld>
            <a:endParaRPr lang="en-US"/>
          </a:p>
        </p:txBody>
      </p:sp>
    </p:spTree>
    <p:extLst>
      <p:ext uri="{BB962C8B-B14F-4D97-AF65-F5344CB8AC3E}">
        <p14:creationId xmlns="" xmlns:p14="http://schemas.microsoft.com/office/powerpoint/2010/main" val="13694580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FC0A6D8-11D5-4D92-9B31-C1BD4F965C71}" type="datetimeFigureOut">
              <a:rPr lang="en-US" smtClean="0"/>
              <a:pPr/>
              <a:t>7/13/2015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7F7BE49-3CD8-40B3-86A6-C032283B72FC}" type="slidenum">
              <a:rPr lang="en-US" smtClean="0"/>
              <a:pPr/>
              <a:t>‹#›</a:t>
            </a:fld>
            <a:endParaRPr lang="en-US"/>
          </a:p>
        </p:txBody>
      </p:sp>
    </p:spTree>
    <p:extLst>
      <p:ext uri="{BB962C8B-B14F-4D97-AF65-F5344CB8AC3E}">
        <p14:creationId xmlns="" xmlns:p14="http://schemas.microsoft.com/office/powerpoint/2010/main" val="31491223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EFC0A6D8-11D5-4D92-9B31-C1BD4F965C71}" type="datetimeFigureOut">
              <a:rPr lang="en-US" smtClean="0"/>
              <a:pPr/>
              <a:t>7/13/2015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7F7BE49-3CD8-40B3-86A6-C032283B72FC}" type="slidenum">
              <a:rPr lang="en-US" smtClean="0"/>
              <a:pPr/>
              <a:t>‹#›</a:t>
            </a:fld>
            <a:endParaRPr lang="en-US"/>
          </a:p>
        </p:txBody>
      </p:sp>
    </p:spTree>
    <p:extLst>
      <p:ext uri="{BB962C8B-B14F-4D97-AF65-F5344CB8AC3E}">
        <p14:creationId xmlns="" xmlns:p14="http://schemas.microsoft.com/office/powerpoint/2010/main" val="25907871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EFC0A6D8-11D5-4D92-9B31-C1BD4F965C71}" type="datetimeFigureOut">
              <a:rPr lang="en-US" smtClean="0"/>
              <a:pPr/>
              <a:t>7/13/2015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7F7BE49-3CD8-40B3-86A6-C032283B72FC}" type="slidenum">
              <a:rPr lang="en-US" smtClean="0"/>
              <a:pPr/>
              <a:t>‹#›</a:t>
            </a:fld>
            <a:endParaRPr lang="en-US"/>
          </a:p>
        </p:txBody>
      </p:sp>
    </p:spTree>
    <p:extLst>
      <p:ext uri="{BB962C8B-B14F-4D97-AF65-F5344CB8AC3E}">
        <p14:creationId xmlns="" xmlns:p14="http://schemas.microsoft.com/office/powerpoint/2010/main" val="12169027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EFC0A6D8-11D5-4D92-9B31-C1BD4F965C71}" type="datetimeFigureOut">
              <a:rPr lang="en-US" smtClean="0"/>
              <a:pPr/>
              <a:t>7/13/2015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7F7BE49-3CD8-40B3-86A6-C032283B72FC}" type="slidenum">
              <a:rPr lang="en-US" smtClean="0"/>
              <a:pPr/>
              <a:t>‹#›</a:t>
            </a:fld>
            <a:endParaRPr lang="en-US"/>
          </a:p>
        </p:txBody>
      </p:sp>
    </p:spTree>
    <p:extLst>
      <p:ext uri="{BB962C8B-B14F-4D97-AF65-F5344CB8AC3E}">
        <p14:creationId xmlns="" xmlns:p14="http://schemas.microsoft.com/office/powerpoint/2010/main" val="1461804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FC0A6D8-11D5-4D92-9B31-C1BD4F965C71}" type="datetimeFigureOut">
              <a:rPr lang="en-US" smtClean="0"/>
              <a:pPr/>
              <a:t>7/13/2015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7F7BE49-3CD8-40B3-86A6-C032283B72FC}" type="slidenum">
              <a:rPr lang="en-US" smtClean="0"/>
              <a:pPr/>
              <a:t>‹#›</a:t>
            </a:fld>
            <a:endParaRPr lang="en-US"/>
          </a:p>
        </p:txBody>
      </p:sp>
    </p:spTree>
    <p:extLst>
      <p:ext uri="{BB962C8B-B14F-4D97-AF65-F5344CB8AC3E}">
        <p14:creationId xmlns="" xmlns:p14="http://schemas.microsoft.com/office/powerpoint/2010/main" val="3420809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FC0A6D8-11D5-4D92-9B31-C1BD4F965C71}" type="datetimeFigureOut">
              <a:rPr lang="en-US" smtClean="0"/>
              <a:pPr/>
              <a:t>7/13/2015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7F7BE49-3CD8-40B3-86A6-C032283B72FC}" type="slidenum">
              <a:rPr lang="en-US" smtClean="0"/>
              <a:pPr/>
              <a:t>‹#›</a:t>
            </a:fld>
            <a:endParaRPr lang="en-US"/>
          </a:p>
        </p:txBody>
      </p:sp>
    </p:spTree>
    <p:extLst>
      <p:ext uri="{BB962C8B-B14F-4D97-AF65-F5344CB8AC3E}">
        <p14:creationId xmlns="" xmlns:p14="http://schemas.microsoft.com/office/powerpoint/2010/main" val="14449979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FC0A6D8-11D5-4D92-9B31-C1BD4F965C71}" type="datetimeFigureOut">
              <a:rPr lang="en-US" smtClean="0"/>
              <a:pPr/>
              <a:t>7/13/2015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7F7BE49-3CD8-40B3-86A6-C032283B72FC}" type="slidenum">
              <a:rPr lang="en-US" smtClean="0"/>
              <a:pPr/>
              <a:t>‹#›</a:t>
            </a:fld>
            <a:endParaRPr lang="en-US"/>
          </a:p>
        </p:txBody>
      </p:sp>
    </p:spTree>
    <p:extLst>
      <p:ext uri="{BB962C8B-B14F-4D97-AF65-F5344CB8AC3E}">
        <p14:creationId xmlns="" xmlns:p14="http://schemas.microsoft.com/office/powerpoint/2010/main" val="2461848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FC0A6D8-11D5-4D92-9B31-C1BD4F965C71}" type="datetimeFigureOut">
              <a:rPr lang="en-US" smtClean="0"/>
              <a:pPr/>
              <a:t>7/13/2015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7F7BE49-3CD8-40B3-86A6-C032283B72FC}" type="slidenum">
              <a:rPr lang="en-US" smtClean="0"/>
              <a:pPr/>
              <a:t>‹#›</a:t>
            </a:fld>
            <a:endParaRPr lang="en-US"/>
          </a:p>
        </p:txBody>
      </p:sp>
    </p:spTree>
    <p:extLst>
      <p:ext uri="{BB962C8B-B14F-4D97-AF65-F5344CB8AC3E}">
        <p14:creationId xmlns="" xmlns:p14="http://schemas.microsoft.com/office/powerpoint/2010/main" val="197625464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3.jpeg"/><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Layout" Target="../slideLayouts/slideLayout2.xml"/><Relationship Id="rId4" Type="http://schemas.openxmlformats.org/officeDocument/2006/relationships/image" Target="../media/image17.jpe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5.jpe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3.jpe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3.jpeg"/><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Layout" Target="../slideLayouts/slideLayout2.xml"/><Relationship Id="rId4" Type="http://schemas.openxmlformats.org/officeDocument/2006/relationships/image" Target="../media/image17.jpe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5.jpe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0" y="0"/>
            <a:ext cx="9144000" cy="6858000"/>
          </a:xfrm>
          <a:prstGeom prst="rect">
            <a:avLst/>
          </a:prstGeom>
        </p:spPr>
      </p:pic>
      <p:pic>
        <p:nvPicPr>
          <p:cNvPr id="3" name="Picture 2"/>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6158" y="1828800"/>
            <a:ext cx="5651355" cy="2895599"/>
          </a:xfrm>
          <a:prstGeom prst="rect">
            <a:avLst/>
          </a:prstGeom>
        </p:spPr>
      </p:pic>
      <p:pic>
        <p:nvPicPr>
          <p:cNvPr id="4" name="Picture 3"/>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6006438" y="2057400"/>
            <a:ext cx="2680362" cy="2680362"/>
          </a:xfrm>
          <a:prstGeom prst="rect">
            <a:avLst/>
          </a:prstGeom>
        </p:spPr>
      </p:pic>
      <p:sp>
        <p:nvSpPr>
          <p:cNvPr id="5" name="Rectangle 4"/>
          <p:cNvSpPr/>
          <p:nvPr/>
        </p:nvSpPr>
        <p:spPr>
          <a:xfrm>
            <a:off x="685800" y="4343400"/>
            <a:ext cx="4572000" cy="369332"/>
          </a:xfrm>
          <a:prstGeom prst="rect">
            <a:avLst/>
          </a:prstGeom>
        </p:spPr>
        <p:txBody>
          <a:bodyPr wrap="square">
            <a:spAutoFit/>
          </a:bodyPr>
          <a:lstStyle/>
          <a:p>
            <a:r>
              <a:rPr lang="en-US" dirty="0" smtClean="0"/>
              <a:t>Field Data Collection</a:t>
            </a:r>
            <a:endParaRPr lang="en-US" dirty="0"/>
          </a:p>
        </p:txBody>
      </p:sp>
    </p:spTree>
    <p:extLst>
      <p:ext uri="{BB962C8B-B14F-4D97-AF65-F5344CB8AC3E}">
        <p14:creationId xmlns="" xmlns:p14="http://schemas.microsoft.com/office/powerpoint/2010/main" val="40155680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0" y="0"/>
            <a:ext cx="9144000" cy="6858000"/>
          </a:xfrm>
          <a:prstGeom prst="rect">
            <a:avLst/>
          </a:prstGeom>
        </p:spPr>
      </p:pic>
      <p:pic>
        <p:nvPicPr>
          <p:cNvPr id="4" name="Picture 3"/>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52400" y="1143000"/>
            <a:ext cx="4368800" cy="3276600"/>
          </a:xfrm>
          <a:prstGeom prst="rect">
            <a:avLst/>
          </a:prstGeom>
        </p:spPr>
      </p:pic>
      <p:pic>
        <p:nvPicPr>
          <p:cNvPr id="1026" name="Picture 2"/>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4536756" y="1143000"/>
            <a:ext cx="4302444" cy="32194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 name="TextBox 1"/>
          <p:cNvSpPr txBox="1"/>
          <p:nvPr/>
        </p:nvSpPr>
        <p:spPr>
          <a:xfrm>
            <a:off x="228600" y="381000"/>
            <a:ext cx="5558253" cy="707886"/>
          </a:xfrm>
          <a:prstGeom prst="rect">
            <a:avLst/>
          </a:prstGeom>
          <a:noFill/>
        </p:spPr>
        <p:txBody>
          <a:bodyPr wrap="none" rtlCol="0">
            <a:spAutoFit/>
          </a:bodyPr>
          <a:lstStyle/>
          <a:p>
            <a:r>
              <a:rPr lang="en-US" sz="2000" b="1" dirty="0" smtClean="0">
                <a:solidFill>
                  <a:prstClr val="black"/>
                </a:solidFill>
              </a:rPr>
              <a:t>Exercise:  Converting Field Data into Digital Data; </a:t>
            </a:r>
            <a:br>
              <a:rPr lang="en-US" sz="2000" b="1" dirty="0" smtClean="0">
                <a:solidFill>
                  <a:prstClr val="black"/>
                </a:solidFill>
              </a:rPr>
            </a:br>
            <a:r>
              <a:rPr lang="en-US" sz="2000" b="1" dirty="0" smtClean="0">
                <a:solidFill>
                  <a:prstClr val="black"/>
                </a:solidFill>
              </a:rPr>
              <a:t>	  Situating your points on a satellite image</a:t>
            </a:r>
            <a:endParaRPr lang="en-US" sz="2000" b="1" dirty="0">
              <a:solidFill>
                <a:prstClr val="black"/>
              </a:solidFill>
            </a:endParaRPr>
          </a:p>
        </p:txBody>
      </p:sp>
      <p:pic>
        <p:nvPicPr>
          <p:cNvPr id="6" name="Picture 5"/>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4343400" y="4465320"/>
            <a:ext cx="4229100" cy="2240280"/>
          </a:xfrm>
          <a:prstGeom prst="rect">
            <a:avLst/>
          </a:prstGeom>
          <a:noFill/>
          <a:ln>
            <a:noFill/>
          </a:ln>
        </p:spPr>
      </p:pic>
      <p:sp>
        <p:nvSpPr>
          <p:cNvPr id="3" name="TextBox 2"/>
          <p:cNvSpPr txBox="1"/>
          <p:nvPr/>
        </p:nvSpPr>
        <p:spPr>
          <a:xfrm>
            <a:off x="457200" y="5029200"/>
            <a:ext cx="3494418" cy="369332"/>
          </a:xfrm>
          <a:prstGeom prst="rect">
            <a:avLst/>
          </a:prstGeom>
          <a:noFill/>
        </p:spPr>
        <p:txBody>
          <a:bodyPr wrap="none" rtlCol="0">
            <a:spAutoFit/>
          </a:bodyPr>
          <a:lstStyle/>
          <a:p>
            <a:r>
              <a:rPr lang="en-US" b="1" dirty="0" smtClean="0"/>
              <a:t>Creating attribute information</a:t>
            </a:r>
            <a:endParaRPr lang="en-US" b="1" dirty="0"/>
          </a:p>
        </p:txBody>
      </p:sp>
    </p:spTree>
    <p:extLst>
      <p:ext uri="{BB962C8B-B14F-4D97-AF65-F5344CB8AC3E}">
        <p14:creationId xmlns:p14="http://schemas.microsoft.com/office/powerpoint/2010/main" xmlns="" val="138531437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3" name="image2.jpg"/>
          <p:cNvPicPr/>
          <p:nvPr/>
        </p:nvPicPr>
        <p:blipFill>
          <a:blip r:embed="rId2" cstate="print">
            <a:extLst/>
          </a:blip>
          <a:stretch>
            <a:fillRect/>
          </a:stretch>
        </p:blipFill>
        <p:spPr>
          <a:xfrm>
            <a:off x="0" y="0"/>
            <a:ext cx="9144000" cy="6858000"/>
          </a:xfrm>
          <a:prstGeom prst="rect">
            <a:avLst/>
          </a:prstGeom>
          <a:ln w="12700">
            <a:miter lim="400000"/>
          </a:ln>
        </p:spPr>
      </p:pic>
      <p:pic>
        <p:nvPicPr>
          <p:cNvPr id="174" name="image11.png"/>
          <p:cNvPicPr/>
          <p:nvPr/>
        </p:nvPicPr>
        <p:blipFill>
          <a:blip r:embed="rId3" cstate="print">
            <a:extLst/>
          </a:blip>
          <a:stretch>
            <a:fillRect/>
          </a:stretch>
        </p:blipFill>
        <p:spPr>
          <a:xfrm>
            <a:off x="3276600" y="374642"/>
            <a:ext cx="5421739" cy="3040442"/>
          </a:xfrm>
          <a:prstGeom prst="rect">
            <a:avLst/>
          </a:prstGeom>
          <a:ln w="12700">
            <a:miter lim="400000"/>
          </a:ln>
        </p:spPr>
      </p:pic>
      <p:pic>
        <p:nvPicPr>
          <p:cNvPr id="175" name="image12.jpg"/>
          <p:cNvPicPr/>
          <p:nvPr/>
        </p:nvPicPr>
        <p:blipFill>
          <a:blip r:embed="rId4" cstate="print">
            <a:extLst/>
          </a:blip>
          <a:stretch>
            <a:fillRect/>
          </a:stretch>
        </p:blipFill>
        <p:spPr>
          <a:xfrm>
            <a:off x="3276600" y="3415084"/>
            <a:ext cx="5421739" cy="3158308"/>
          </a:xfrm>
          <a:prstGeom prst="rect">
            <a:avLst/>
          </a:prstGeom>
          <a:ln w="12700">
            <a:miter lim="400000"/>
          </a:ln>
        </p:spPr>
      </p:pic>
      <p:sp>
        <p:nvSpPr>
          <p:cNvPr id="176" name="Shape 176"/>
          <p:cNvSpPr/>
          <p:nvPr/>
        </p:nvSpPr>
        <p:spPr>
          <a:xfrm>
            <a:off x="797587" y="3429000"/>
            <a:ext cx="2581682" cy="358140"/>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pPr lvl="0"/>
            <a:r>
              <a:t>ESRI Imagery:  May 2015</a:t>
            </a:r>
          </a:p>
        </p:txBody>
      </p:sp>
      <p:sp>
        <p:nvSpPr>
          <p:cNvPr id="177" name="Shape 177"/>
          <p:cNvSpPr/>
          <p:nvPr/>
        </p:nvSpPr>
        <p:spPr>
          <a:xfrm>
            <a:off x="832148" y="374642"/>
            <a:ext cx="2038757" cy="142494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pPr lvl="0"/>
            <a:r>
              <a:rPr b="1"/>
              <a:t>OpenStreetMap</a:t>
            </a:r>
            <a:r>
              <a:t>:  </a:t>
            </a:r>
          </a:p>
          <a:p>
            <a:pPr lvl="0"/>
            <a:r>
              <a:t>Datos abiertos </a:t>
            </a:r>
          </a:p>
          <a:p>
            <a:pPr lvl="0"/>
            <a:r>
              <a:t>recopiladas por</a:t>
            </a:r>
          </a:p>
          <a:p>
            <a:pPr lvl="0"/>
            <a:r>
              <a:t>comunidad de </a:t>
            </a:r>
          </a:p>
          <a:p>
            <a:pPr lvl="0"/>
            <a:r>
              <a:t>maneadores</a:t>
            </a:r>
          </a:p>
        </p:txBody>
      </p:sp>
    </p:spTree>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9" name="image2.jpg"/>
          <p:cNvPicPr/>
          <p:nvPr/>
        </p:nvPicPr>
        <p:blipFill>
          <a:blip r:embed="rId2" cstate="print">
            <a:extLst/>
          </a:blip>
          <a:stretch>
            <a:fillRect/>
          </a:stretch>
        </p:blipFill>
        <p:spPr>
          <a:xfrm>
            <a:off x="-30481" y="0"/>
            <a:ext cx="9144001" cy="6858000"/>
          </a:xfrm>
          <a:prstGeom prst="rect">
            <a:avLst/>
          </a:prstGeom>
          <a:ln w="12700">
            <a:miter lim="400000"/>
          </a:ln>
        </p:spPr>
      </p:pic>
      <p:pic>
        <p:nvPicPr>
          <p:cNvPr id="180" name="image13.png"/>
          <p:cNvPicPr/>
          <p:nvPr/>
        </p:nvPicPr>
        <p:blipFill>
          <a:blip r:embed="rId3" cstate="print">
            <a:extLst/>
          </a:blip>
          <a:stretch>
            <a:fillRect/>
          </a:stretch>
        </p:blipFill>
        <p:spPr>
          <a:xfrm>
            <a:off x="1245042" y="1066800"/>
            <a:ext cx="6419851" cy="5019675"/>
          </a:xfrm>
          <a:prstGeom prst="rect">
            <a:avLst/>
          </a:prstGeom>
          <a:ln w="12700">
            <a:miter lim="400000"/>
          </a:ln>
        </p:spPr>
      </p:pic>
      <p:sp>
        <p:nvSpPr>
          <p:cNvPr id="181" name="Shape 181"/>
          <p:cNvSpPr/>
          <p:nvPr/>
        </p:nvSpPr>
        <p:spPr>
          <a:xfrm>
            <a:off x="1245042" y="697467"/>
            <a:ext cx="1686704" cy="62484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pPr lvl="0"/>
            <a:r>
              <a:t>Hacer un Mapa</a:t>
            </a:r>
          </a:p>
        </p:txBody>
      </p:sp>
      <p:pic>
        <p:nvPicPr>
          <p:cNvPr id="182" name="image14.png"/>
          <p:cNvPicPr/>
          <p:nvPr/>
        </p:nvPicPr>
        <p:blipFill>
          <a:blip r:embed="rId4" cstate="print">
            <a:extLst/>
          </a:blip>
          <a:stretch>
            <a:fillRect/>
          </a:stretch>
        </p:blipFill>
        <p:spPr>
          <a:xfrm>
            <a:off x="2362200" y="1676400"/>
            <a:ext cx="5943600" cy="4591050"/>
          </a:xfrm>
          <a:prstGeom prst="rect">
            <a:avLst/>
          </a:prstGeom>
          <a:ln w="12700">
            <a:miter lim="400000"/>
          </a:ln>
        </p:spPr>
      </p:pic>
    </p:spTree>
  </p:cSld>
  <p:clrMapOvr>
    <a:masterClrMapping/>
  </p:clrMapOvr>
  <p:transition/>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iterate>
                                    <p:tmAbs val="0"/>
                                  </p:iterate>
                                  <p:childTnLst>
                                    <p:set>
                                      <p:cBhvr>
                                        <p:cTn id="6" fill="hold"/>
                                        <p:tgtEl>
                                          <p:spTgt spid="182"/>
                                        </p:tgtEl>
                                        <p:attrNameLst>
                                          <p:attrName>style.visibility</p:attrName>
                                        </p:attrNameLst>
                                      </p:cBhvr>
                                      <p:to>
                                        <p:strVal val="visible"/>
                                      </p:to>
                                    </p:set>
                                    <p:anim calcmode="lin" valueType="num">
                                      <p:cBhvr>
                                        <p:cTn id="7" dur="500" fill="hold"/>
                                        <p:tgtEl>
                                          <p:spTgt spid="182"/>
                                        </p:tgtEl>
                                        <p:attrNameLst>
                                          <p:attrName>ppt_x</p:attrName>
                                        </p:attrNameLst>
                                      </p:cBhvr>
                                      <p:tavLst>
                                        <p:tav tm="0">
                                          <p:val>
                                            <p:strVal val="#ppt_x"/>
                                          </p:val>
                                        </p:tav>
                                        <p:tav tm="100000">
                                          <p:val>
                                            <p:strVal val="#ppt_x"/>
                                          </p:val>
                                        </p:tav>
                                      </p:tavLst>
                                    </p:anim>
                                    <p:anim calcmode="lin" valueType="num">
                                      <p:cBhvr>
                                        <p:cTn id="8" dur="500" fill="hold"/>
                                        <p:tgtEl>
                                          <p:spTgt spid="18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2" grpId="0" animBg="1" advAuto="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0" y="0"/>
            <a:ext cx="9144000" cy="6858000"/>
          </a:xfrm>
          <a:prstGeom prst="rect">
            <a:avLst/>
          </a:prstGeom>
        </p:spPr>
      </p:pic>
      <p:pic>
        <p:nvPicPr>
          <p:cNvPr id="4" name="Picture 3"/>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 y="6038102"/>
            <a:ext cx="1600198" cy="819898"/>
          </a:xfrm>
          <a:prstGeom prst="rect">
            <a:avLst/>
          </a:prstGeom>
        </p:spPr>
      </p:pic>
      <p:sp>
        <p:nvSpPr>
          <p:cNvPr id="6" name="Rectangle 5"/>
          <p:cNvSpPr/>
          <p:nvPr/>
        </p:nvSpPr>
        <p:spPr>
          <a:xfrm>
            <a:off x="2286000" y="2828836"/>
            <a:ext cx="4572000" cy="1200329"/>
          </a:xfrm>
          <a:prstGeom prst="rect">
            <a:avLst/>
          </a:prstGeom>
        </p:spPr>
        <p:txBody>
          <a:bodyPr>
            <a:spAutoFit/>
          </a:bodyPr>
          <a:lstStyle/>
          <a:p>
            <a:r>
              <a:rPr lang="en-US" dirty="0" smtClean="0"/>
              <a:t>Why collect data in the field?</a:t>
            </a:r>
          </a:p>
          <a:p>
            <a:pPr lvl="1"/>
            <a:r>
              <a:rPr lang="en-US" dirty="0" smtClean="0"/>
              <a:t>Advantages and disadvantages</a:t>
            </a:r>
          </a:p>
          <a:p>
            <a:r>
              <a:rPr lang="en-US" dirty="0" smtClean="0"/>
              <a:t>Methods</a:t>
            </a:r>
          </a:p>
          <a:p>
            <a:r>
              <a:rPr lang="en-US" dirty="0" smtClean="0"/>
              <a:t>Field collection tools</a:t>
            </a:r>
          </a:p>
        </p:txBody>
      </p:sp>
      <p:sp>
        <p:nvSpPr>
          <p:cNvPr id="7" name="Rectangle 6"/>
          <p:cNvSpPr/>
          <p:nvPr/>
        </p:nvSpPr>
        <p:spPr>
          <a:xfrm>
            <a:off x="2209800" y="1447800"/>
            <a:ext cx="3276601" cy="369332"/>
          </a:xfrm>
          <a:prstGeom prst="rect">
            <a:avLst/>
          </a:prstGeom>
        </p:spPr>
        <p:txBody>
          <a:bodyPr wrap="square">
            <a:spAutoFit/>
          </a:bodyPr>
          <a:lstStyle/>
          <a:p>
            <a:r>
              <a:rPr lang="en-US" dirty="0" smtClean="0"/>
              <a:t>Field Data Collection</a:t>
            </a:r>
            <a:endParaRPr lang="en-US" dirty="0"/>
          </a:p>
        </p:txBody>
      </p:sp>
    </p:spTree>
    <p:extLst>
      <p:ext uri="{BB962C8B-B14F-4D97-AF65-F5344CB8AC3E}">
        <p14:creationId xmlns="" xmlns:p14="http://schemas.microsoft.com/office/powerpoint/2010/main" val="36368960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cstate="print"/>
          <a:tile tx="0" ty="0" sx="100000" sy="100000" flip="none" algn="tl"/>
        </a:blip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228600" y="0"/>
            <a:ext cx="9525000" cy="6858000"/>
          </a:xfrm>
          <a:prstGeom prst="rect">
            <a:avLst/>
          </a:prstGeom>
        </p:spPr>
      </p:pic>
      <p:sp>
        <p:nvSpPr>
          <p:cNvPr id="2" name="Title 1"/>
          <p:cNvSpPr>
            <a:spLocks noGrp="1"/>
          </p:cNvSpPr>
          <p:nvPr>
            <p:ph type="title"/>
          </p:nvPr>
        </p:nvSpPr>
        <p:spPr/>
        <p:txBody>
          <a:bodyPr/>
          <a:lstStyle/>
          <a:p>
            <a:r>
              <a:rPr lang="en-US" dirty="0" smtClean="0"/>
              <a:t>Why collect data in the field?</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Potential Advantages</a:t>
            </a:r>
          </a:p>
          <a:p>
            <a:pPr lvl="1"/>
            <a:r>
              <a:rPr lang="en-US" dirty="0" smtClean="0"/>
              <a:t>‘Ground truth:’ especially for attribute data</a:t>
            </a:r>
          </a:p>
          <a:p>
            <a:pPr lvl="1"/>
            <a:r>
              <a:rPr lang="en-US" dirty="0" smtClean="0"/>
              <a:t>Timeliness: when imagery is not readily available</a:t>
            </a:r>
          </a:p>
          <a:p>
            <a:pPr lvl="1"/>
            <a:r>
              <a:rPr lang="en-US" dirty="0" smtClean="0"/>
              <a:t>Fiscally sound: no expensive imagery required</a:t>
            </a:r>
          </a:p>
          <a:p>
            <a:pPr lvl="1"/>
            <a:r>
              <a:rPr lang="en-US" dirty="0" smtClean="0"/>
              <a:t>Perspective: different than overhead</a:t>
            </a:r>
          </a:p>
          <a:p>
            <a:pPr lvl="1"/>
            <a:r>
              <a:rPr lang="en-US" dirty="0" smtClean="0"/>
              <a:t>Coincidental collection: collect additional data </a:t>
            </a:r>
            <a:r>
              <a:rPr lang="en-US" dirty="0" err="1" smtClean="0"/>
              <a:t>enroute</a:t>
            </a:r>
            <a:endParaRPr lang="en-US" dirty="0" smtClean="0"/>
          </a:p>
          <a:p>
            <a:r>
              <a:rPr lang="en-US" dirty="0" smtClean="0"/>
              <a:t>Potential Disadvantages</a:t>
            </a:r>
          </a:p>
          <a:p>
            <a:pPr lvl="1"/>
            <a:r>
              <a:rPr lang="en-US" dirty="0" smtClean="0"/>
              <a:t>Accuracy: GPS and ground station availability</a:t>
            </a:r>
          </a:p>
          <a:p>
            <a:pPr lvl="1"/>
            <a:r>
              <a:rPr lang="en-US" dirty="0" smtClean="0"/>
              <a:t>Time: traveling to locations</a:t>
            </a:r>
          </a:p>
          <a:p>
            <a:pPr lvl="1"/>
            <a:r>
              <a:rPr lang="en-US" dirty="0" smtClean="0"/>
              <a:t>Resource intensive: manpower and time/money</a:t>
            </a:r>
          </a:p>
          <a:p>
            <a:pPr lvl="1"/>
            <a:r>
              <a:rPr lang="en-US" dirty="0" smtClean="0"/>
              <a:t>Accessibility: conditions may not permit access</a:t>
            </a:r>
          </a:p>
          <a:p>
            <a:pPr lvl="1"/>
            <a:endParaRPr lang="en-US" dirty="0" smtClean="0"/>
          </a:p>
          <a:p>
            <a:endParaRPr lang="en-US" dirty="0"/>
          </a:p>
        </p:txBody>
      </p:sp>
    </p:spTree>
    <p:extLst>
      <p:ext uri="{BB962C8B-B14F-4D97-AF65-F5344CB8AC3E}">
        <p14:creationId xmlns="" xmlns:p14="http://schemas.microsoft.com/office/powerpoint/2010/main" val="37535686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228600" y="0"/>
            <a:ext cx="9525000" cy="6858000"/>
          </a:xfrm>
          <a:prstGeom prst="rect">
            <a:avLst/>
          </a:prstGeom>
        </p:spPr>
      </p:pic>
      <p:sp>
        <p:nvSpPr>
          <p:cNvPr id="2" name="Title 1"/>
          <p:cNvSpPr>
            <a:spLocks noGrp="1"/>
          </p:cNvSpPr>
          <p:nvPr>
            <p:ph type="title"/>
          </p:nvPr>
        </p:nvSpPr>
        <p:spPr/>
        <p:txBody>
          <a:bodyPr/>
          <a:lstStyle/>
          <a:p>
            <a:r>
              <a:rPr lang="en-US" dirty="0" smtClean="0"/>
              <a:t>Sampling</a:t>
            </a:r>
            <a:endParaRPr lang="en-US" dirty="0"/>
          </a:p>
        </p:txBody>
      </p:sp>
      <p:sp>
        <p:nvSpPr>
          <p:cNvPr id="3" name="Content Placeholder 2"/>
          <p:cNvSpPr>
            <a:spLocks noGrp="1"/>
          </p:cNvSpPr>
          <p:nvPr>
            <p:ph idx="1"/>
          </p:nvPr>
        </p:nvSpPr>
        <p:spPr/>
        <p:txBody>
          <a:bodyPr/>
          <a:lstStyle/>
          <a:p>
            <a:r>
              <a:rPr lang="en-US" dirty="0" smtClean="0"/>
              <a:t>Target data collection activity</a:t>
            </a:r>
          </a:p>
          <a:p>
            <a:r>
              <a:rPr lang="en-US" dirty="0" smtClean="0"/>
              <a:t>Human data: Surveys</a:t>
            </a:r>
          </a:p>
          <a:p>
            <a:r>
              <a:rPr lang="en-US" dirty="0" smtClean="0"/>
              <a:t>Validation and verification</a:t>
            </a:r>
          </a:p>
          <a:p>
            <a:r>
              <a:rPr lang="en-US" dirty="0" smtClean="0"/>
              <a:t>Combining imagery analysis and field data collection: complementary data collection</a:t>
            </a:r>
          </a:p>
          <a:p>
            <a:r>
              <a:rPr lang="en-US" dirty="0" smtClean="0"/>
              <a:t>Presence and absence</a:t>
            </a:r>
            <a:endParaRPr lang="en-US" dirty="0"/>
          </a:p>
        </p:txBody>
      </p:sp>
    </p:spTree>
    <p:extLst>
      <p:ext uri="{BB962C8B-B14F-4D97-AF65-F5344CB8AC3E}">
        <p14:creationId xmlns="" xmlns:p14="http://schemas.microsoft.com/office/powerpoint/2010/main" val="33410325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228600" y="0"/>
            <a:ext cx="9525000" cy="6858000"/>
          </a:xfrm>
          <a:prstGeom prst="rect">
            <a:avLst/>
          </a:prstGeom>
        </p:spPr>
      </p:pic>
      <p:pic>
        <p:nvPicPr>
          <p:cNvPr id="1031" name="Picture 7"/>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6046673" y="2997200"/>
            <a:ext cx="3000375" cy="152400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1032" name="Picture 8"/>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5124988" y="961439"/>
            <a:ext cx="3922060" cy="2166938"/>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1029" name="Picture 5"/>
          <p:cNvPicPr>
            <a:picLocks noChangeAspect="1" noChangeArrowheads="1"/>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flipH="1">
            <a:off x="6668004" y="5119375"/>
            <a:ext cx="2364439" cy="1494936"/>
          </a:xfrm>
          <a:prstGeom prst="rect">
            <a:avLst/>
          </a:prstGeom>
          <a:ln w="9525">
            <a:noFill/>
            <a:miter lim="800000"/>
            <a:headEnd/>
            <a:tailEnd/>
          </a:ln>
          <a:effectLst/>
          <a:extLst>
            <a:ext uri="{909E8E84-426E-40DD-AFC4-6F175D3DCCD1}">
              <a14:hiddenFill xmlns="" xmlns:a14="http://schemas.microsoft.com/office/drawing/2010/main">
                <a:solidFill>
                  <a:schemeClr val="accent1"/>
                </a:solidFill>
              </a14:hiddenFill>
            </a:ext>
          </a:extLst>
        </p:spPr>
      </p:pic>
      <p:sp>
        <p:nvSpPr>
          <p:cNvPr id="2" name="Title 1"/>
          <p:cNvSpPr>
            <a:spLocks noGrp="1"/>
          </p:cNvSpPr>
          <p:nvPr>
            <p:ph type="title"/>
          </p:nvPr>
        </p:nvSpPr>
        <p:spPr/>
        <p:txBody>
          <a:bodyPr/>
          <a:lstStyle/>
          <a:p>
            <a:r>
              <a:rPr lang="en-US" dirty="0" smtClean="0"/>
              <a:t>Tools</a:t>
            </a:r>
            <a:endParaRPr lang="en-US" dirty="0"/>
          </a:p>
        </p:txBody>
      </p:sp>
      <p:pic>
        <p:nvPicPr>
          <p:cNvPr id="1026" name="Picture 2"/>
          <p:cNvPicPr>
            <a:picLocks noChangeAspect="1" noChangeArrowheads="1"/>
          </p:cNvPicPr>
          <p:nvPr/>
        </p:nvPicPr>
        <p:blipFill>
          <a:blip r:embed="rId6" cstate="print">
            <a:extLst>
              <a:ext uri="{28A0092B-C50C-407E-A947-70E740481C1C}">
                <a14:useLocalDpi xmlns="" xmlns:a14="http://schemas.microsoft.com/office/drawing/2010/main" val="0"/>
              </a:ext>
            </a:extLst>
          </a:blip>
          <a:srcRect/>
          <a:stretch>
            <a:fillRect/>
          </a:stretch>
        </p:blipFill>
        <p:spPr bwMode="auto">
          <a:xfrm>
            <a:off x="304800" y="4676667"/>
            <a:ext cx="3048000" cy="1905000"/>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4" name="Picture 3" descr="Screen Clipping"/>
          <p:cNvPicPr>
            <a:picLocks noChangeAspect="1"/>
          </p:cNvPicPr>
          <p:nvPr/>
        </p:nvPicPr>
        <p:blipFill>
          <a:blip r:embed="rId7" cstate="print">
            <a:extLst>
              <a:ext uri="{28A0092B-C50C-407E-A947-70E740481C1C}">
                <a14:useLocalDpi xmlns="" xmlns:a14="http://schemas.microsoft.com/office/drawing/2010/main" val="0"/>
              </a:ext>
            </a:extLst>
          </a:blip>
          <a:stretch>
            <a:fillRect/>
          </a:stretch>
        </p:blipFill>
        <p:spPr>
          <a:xfrm>
            <a:off x="3657600" y="5157475"/>
            <a:ext cx="2618676" cy="1386092"/>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sp>
        <p:nvSpPr>
          <p:cNvPr id="5" name="Content Placeholder 4"/>
          <p:cNvSpPr>
            <a:spLocks noGrp="1"/>
          </p:cNvSpPr>
          <p:nvPr>
            <p:ph idx="1"/>
          </p:nvPr>
        </p:nvSpPr>
        <p:spPr>
          <a:xfrm>
            <a:off x="457200" y="1371600"/>
            <a:ext cx="5715000" cy="3242677"/>
          </a:xfrm>
        </p:spPr>
        <p:txBody>
          <a:bodyPr>
            <a:normAutofit fontScale="92500" lnSpcReduction="20000"/>
          </a:bodyPr>
          <a:lstStyle/>
          <a:p>
            <a:r>
              <a:rPr lang="en-US" dirty="0" smtClean="0"/>
              <a:t>No shortage of options</a:t>
            </a:r>
          </a:p>
          <a:p>
            <a:r>
              <a:rPr lang="en-US" dirty="0" smtClean="0"/>
              <a:t>Considerations</a:t>
            </a:r>
          </a:p>
          <a:p>
            <a:pPr lvl="1"/>
            <a:r>
              <a:rPr lang="en-US" dirty="0" smtClean="0"/>
              <a:t>Online and offline use</a:t>
            </a:r>
          </a:p>
          <a:p>
            <a:pPr lvl="1"/>
            <a:r>
              <a:rPr lang="en-US" dirty="0" smtClean="0"/>
              <a:t>Compatibility</a:t>
            </a:r>
          </a:p>
          <a:p>
            <a:pPr lvl="1"/>
            <a:r>
              <a:rPr lang="en-US" dirty="0" smtClean="0"/>
              <a:t>Ease of use</a:t>
            </a:r>
          </a:p>
          <a:p>
            <a:pPr lvl="1"/>
            <a:r>
              <a:rPr lang="en-US" dirty="0" smtClean="0"/>
              <a:t>Cost</a:t>
            </a:r>
          </a:p>
          <a:p>
            <a:pPr lvl="1"/>
            <a:r>
              <a:rPr lang="en-US" dirty="0" smtClean="0"/>
              <a:t>Accuracy and scale required by each project</a:t>
            </a:r>
            <a:endParaRPr lang="en-US" dirty="0"/>
          </a:p>
        </p:txBody>
      </p:sp>
    </p:spTree>
    <p:extLst>
      <p:ext uri="{BB962C8B-B14F-4D97-AF65-F5344CB8AC3E}">
        <p14:creationId xmlns="" xmlns:p14="http://schemas.microsoft.com/office/powerpoint/2010/main" val="22189949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0" y="0"/>
            <a:ext cx="9144000" cy="6858000"/>
          </a:xfrm>
          <a:prstGeom prst="rect">
            <a:avLst/>
          </a:prstGeom>
        </p:spPr>
      </p:pic>
      <p:pic>
        <p:nvPicPr>
          <p:cNvPr id="4" name="Picture 3"/>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52400" y="1143000"/>
            <a:ext cx="4368800" cy="3276600"/>
          </a:xfrm>
          <a:prstGeom prst="rect">
            <a:avLst/>
          </a:prstGeom>
        </p:spPr>
      </p:pic>
      <p:pic>
        <p:nvPicPr>
          <p:cNvPr id="1026" name="Picture 2"/>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4536756" y="1143000"/>
            <a:ext cx="4302444" cy="32194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 name="TextBox 1"/>
          <p:cNvSpPr txBox="1"/>
          <p:nvPr/>
        </p:nvSpPr>
        <p:spPr>
          <a:xfrm>
            <a:off x="228600" y="381000"/>
            <a:ext cx="5558253" cy="707886"/>
          </a:xfrm>
          <a:prstGeom prst="rect">
            <a:avLst/>
          </a:prstGeom>
          <a:noFill/>
        </p:spPr>
        <p:txBody>
          <a:bodyPr wrap="none" rtlCol="0">
            <a:spAutoFit/>
          </a:bodyPr>
          <a:lstStyle/>
          <a:p>
            <a:r>
              <a:rPr lang="en-US" sz="2000" b="1" dirty="0" smtClean="0">
                <a:solidFill>
                  <a:prstClr val="black"/>
                </a:solidFill>
              </a:rPr>
              <a:t>Exercise:  Converting Field Data into Digital Data; </a:t>
            </a:r>
            <a:br>
              <a:rPr lang="en-US" sz="2000" b="1" dirty="0" smtClean="0">
                <a:solidFill>
                  <a:prstClr val="black"/>
                </a:solidFill>
              </a:rPr>
            </a:br>
            <a:r>
              <a:rPr lang="en-US" sz="2000" b="1" dirty="0" smtClean="0">
                <a:solidFill>
                  <a:prstClr val="black"/>
                </a:solidFill>
              </a:rPr>
              <a:t>	  Situating your points on a satellite image</a:t>
            </a:r>
            <a:endParaRPr lang="en-US" sz="2000" b="1" dirty="0">
              <a:solidFill>
                <a:prstClr val="black"/>
              </a:solidFill>
            </a:endParaRPr>
          </a:p>
        </p:txBody>
      </p:sp>
      <p:pic>
        <p:nvPicPr>
          <p:cNvPr id="6" name="Picture 5"/>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4343400" y="4465320"/>
            <a:ext cx="4229100" cy="2240280"/>
          </a:xfrm>
          <a:prstGeom prst="rect">
            <a:avLst/>
          </a:prstGeom>
          <a:noFill/>
          <a:ln>
            <a:noFill/>
          </a:ln>
        </p:spPr>
      </p:pic>
      <p:sp>
        <p:nvSpPr>
          <p:cNvPr id="3" name="TextBox 2"/>
          <p:cNvSpPr txBox="1"/>
          <p:nvPr/>
        </p:nvSpPr>
        <p:spPr>
          <a:xfrm>
            <a:off x="457200" y="5029200"/>
            <a:ext cx="3494418" cy="369332"/>
          </a:xfrm>
          <a:prstGeom prst="rect">
            <a:avLst/>
          </a:prstGeom>
          <a:noFill/>
        </p:spPr>
        <p:txBody>
          <a:bodyPr wrap="none" rtlCol="0">
            <a:spAutoFit/>
          </a:bodyPr>
          <a:lstStyle/>
          <a:p>
            <a:r>
              <a:rPr lang="en-US" b="1" dirty="0" smtClean="0"/>
              <a:t>Creating attribute information</a:t>
            </a:r>
            <a:endParaRPr lang="en-US" b="1" dirty="0"/>
          </a:p>
        </p:txBody>
      </p:sp>
    </p:spTree>
    <p:extLst>
      <p:ext uri="{BB962C8B-B14F-4D97-AF65-F5344CB8AC3E}">
        <p14:creationId xmlns:p14="http://schemas.microsoft.com/office/powerpoint/2010/main" xmlns="" val="138531437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3" name="image2.jpg"/>
          <p:cNvPicPr/>
          <p:nvPr/>
        </p:nvPicPr>
        <p:blipFill>
          <a:blip r:embed="rId2" cstate="print">
            <a:extLst/>
          </a:blip>
          <a:stretch>
            <a:fillRect/>
          </a:stretch>
        </p:blipFill>
        <p:spPr>
          <a:xfrm>
            <a:off x="0" y="0"/>
            <a:ext cx="9144000" cy="6858000"/>
          </a:xfrm>
          <a:prstGeom prst="rect">
            <a:avLst/>
          </a:prstGeom>
          <a:ln w="12700">
            <a:miter lim="400000"/>
          </a:ln>
        </p:spPr>
      </p:pic>
      <p:pic>
        <p:nvPicPr>
          <p:cNvPr id="174" name="image11.png"/>
          <p:cNvPicPr/>
          <p:nvPr/>
        </p:nvPicPr>
        <p:blipFill>
          <a:blip r:embed="rId3" cstate="print">
            <a:extLst/>
          </a:blip>
          <a:stretch>
            <a:fillRect/>
          </a:stretch>
        </p:blipFill>
        <p:spPr>
          <a:xfrm>
            <a:off x="3276600" y="374642"/>
            <a:ext cx="5421739" cy="3040442"/>
          </a:xfrm>
          <a:prstGeom prst="rect">
            <a:avLst/>
          </a:prstGeom>
          <a:ln w="12700">
            <a:miter lim="400000"/>
          </a:ln>
        </p:spPr>
      </p:pic>
      <p:pic>
        <p:nvPicPr>
          <p:cNvPr id="175" name="image12.jpg"/>
          <p:cNvPicPr/>
          <p:nvPr/>
        </p:nvPicPr>
        <p:blipFill>
          <a:blip r:embed="rId4" cstate="print">
            <a:extLst/>
          </a:blip>
          <a:stretch>
            <a:fillRect/>
          </a:stretch>
        </p:blipFill>
        <p:spPr>
          <a:xfrm>
            <a:off x="3276600" y="3415084"/>
            <a:ext cx="5421739" cy="3158308"/>
          </a:xfrm>
          <a:prstGeom prst="rect">
            <a:avLst/>
          </a:prstGeom>
          <a:ln w="12700">
            <a:miter lim="400000"/>
          </a:ln>
        </p:spPr>
      </p:pic>
      <p:sp>
        <p:nvSpPr>
          <p:cNvPr id="176" name="Shape 176"/>
          <p:cNvSpPr/>
          <p:nvPr/>
        </p:nvSpPr>
        <p:spPr>
          <a:xfrm>
            <a:off x="797587" y="3429000"/>
            <a:ext cx="2581682" cy="358140"/>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pPr lvl="0"/>
            <a:r>
              <a:t>ESRI Imagery:  May 2015</a:t>
            </a:r>
          </a:p>
        </p:txBody>
      </p:sp>
      <p:sp>
        <p:nvSpPr>
          <p:cNvPr id="177" name="Shape 177"/>
          <p:cNvSpPr/>
          <p:nvPr/>
        </p:nvSpPr>
        <p:spPr>
          <a:xfrm>
            <a:off x="832148" y="374642"/>
            <a:ext cx="1972910" cy="1200329"/>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pPr lvl="0"/>
            <a:r>
              <a:rPr b="1" dirty="0" err="1"/>
              <a:t>OpenStreetMap</a:t>
            </a:r>
            <a:r>
              <a:rPr dirty="0"/>
              <a:t>:  </a:t>
            </a:r>
          </a:p>
          <a:p>
            <a:pPr lvl="0"/>
            <a:r>
              <a:rPr lang="en-US" dirty="0" smtClean="0"/>
              <a:t>Open data collected</a:t>
            </a:r>
            <a:br>
              <a:rPr lang="en-US" dirty="0" smtClean="0"/>
            </a:br>
            <a:r>
              <a:rPr lang="en-US" dirty="0" smtClean="0"/>
              <a:t>by a community </a:t>
            </a:r>
            <a:br>
              <a:rPr lang="en-US" dirty="0" smtClean="0"/>
            </a:br>
            <a:r>
              <a:rPr lang="en-US" dirty="0" smtClean="0"/>
              <a:t>of </a:t>
            </a:r>
            <a:r>
              <a:rPr lang="en-US" dirty="0" err="1" smtClean="0"/>
              <a:t>mappers</a:t>
            </a:r>
            <a:endParaRPr dirty="0"/>
          </a:p>
        </p:txBody>
      </p:sp>
    </p:spTree>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9" name="image2.jpg"/>
          <p:cNvPicPr/>
          <p:nvPr/>
        </p:nvPicPr>
        <p:blipFill>
          <a:blip r:embed="rId2" cstate="print">
            <a:extLst/>
          </a:blip>
          <a:stretch>
            <a:fillRect/>
          </a:stretch>
        </p:blipFill>
        <p:spPr>
          <a:xfrm>
            <a:off x="-30481" y="0"/>
            <a:ext cx="9144001" cy="6858000"/>
          </a:xfrm>
          <a:prstGeom prst="rect">
            <a:avLst/>
          </a:prstGeom>
          <a:ln w="12700">
            <a:miter lim="400000"/>
          </a:ln>
        </p:spPr>
      </p:pic>
      <p:pic>
        <p:nvPicPr>
          <p:cNvPr id="180" name="image13.png"/>
          <p:cNvPicPr/>
          <p:nvPr/>
        </p:nvPicPr>
        <p:blipFill>
          <a:blip r:embed="rId3" cstate="print">
            <a:extLst/>
          </a:blip>
          <a:stretch>
            <a:fillRect/>
          </a:stretch>
        </p:blipFill>
        <p:spPr>
          <a:xfrm>
            <a:off x="1245042" y="1066800"/>
            <a:ext cx="6419851" cy="5019675"/>
          </a:xfrm>
          <a:prstGeom prst="rect">
            <a:avLst/>
          </a:prstGeom>
          <a:ln w="12700">
            <a:miter lim="400000"/>
          </a:ln>
        </p:spPr>
      </p:pic>
      <p:sp>
        <p:nvSpPr>
          <p:cNvPr id="181" name="Shape 181"/>
          <p:cNvSpPr/>
          <p:nvPr/>
        </p:nvSpPr>
        <p:spPr>
          <a:xfrm>
            <a:off x="1245042" y="697467"/>
            <a:ext cx="1258291" cy="369332"/>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pPr lvl="0"/>
            <a:r>
              <a:rPr lang="en-US" dirty="0" smtClean="0"/>
              <a:t>Make a Map</a:t>
            </a:r>
            <a:endParaRPr dirty="0"/>
          </a:p>
        </p:txBody>
      </p:sp>
      <p:pic>
        <p:nvPicPr>
          <p:cNvPr id="182" name="image14.png"/>
          <p:cNvPicPr/>
          <p:nvPr/>
        </p:nvPicPr>
        <p:blipFill>
          <a:blip r:embed="rId4" cstate="print">
            <a:extLst/>
          </a:blip>
          <a:stretch>
            <a:fillRect/>
          </a:stretch>
        </p:blipFill>
        <p:spPr>
          <a:xfrm>
            <a:off x="2362200" y="1676400"/>
            <a:ext cx="5943600" cy="4591050"/>
          </a:xfrm>
          <a:prstGeom prst="rect">
            <a:avLst/>
          </a:prstGeom>
          <a:ln w="12700">
            <a:miter lim="400000"/>
          </a:ln>
        </p:spPr>
      </p:pic>
    </p:spTree>
  </p:cSld>
  <p:clrMapOvr>
    <a:masterClrMapping/>
  </p:clrMapOvr>
  <p:transition/>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iterate>
                                    <p:tmAbs val="0"/>
                                  </p:iterate>
                                  <p:childTnLst>
                                    <p:set>
                                      <p:cBhvr>
                                        <p:cTn id="6" fill="hold"/>
                                        <p:tgtEl>
                                          <p:spTgt spid="182"/>
                                        </p:tgtEl>
                                        <p:attrNameLst>
                                          <p:attrName>style.visibility</p:attrName>
                                        </p:attrNameLst>
                                      </p:cBhvr>
                                      <p:to>
                                        <p:strVal val="visible"/>
                                      </p:to>
                                    </p:set>
                                    <p:anim calcmode="lin" valueType="num">
                                      <p:cBhvr>
                                        <p:cTn id="7" dur="500" fill="hold"/>
                                        <p:tgtEl>
                                          <p:spTgt spid="182"/>
                                        </p:tgtEl>
                                        <p:attrNameLst>
                                          <p:attrName>ppt_x</p:attrName>
                                        </p:attrNameLst>
                                      </p:cBhvr>
                                      <p:tavLst>
                                        <p:tav tm="0">
                                          <p:val>
                                            <p:strVal val="#ppt_x"/>
                                          </p:val>
                                        </p:tav>
                                        <p:tav tm="100000">
                                          <p:val>
                                            <p:strVal val="#ppt_x"/>
                                          </p:val>
                                        </p:tav>
                                      </p:tavLst>
                                    </p:anim>
                                    <p:anim calcmode="lin" valueType="num">
                                      <p:cBhvr>
                                        <p:cTn id="8" dur="500" fill="hold"/>
                                        <p:tgtEl>
                                          <p:spTgt spid="18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2" grpId="0" animBg="1" advAuto="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Shape 151"/>
          <p:cNvSpPr/>
          <p:nvPr/>
        </p:nvSpPr>
        <p:spPr>
          <a:xfrm>
            <a:off x="6057900" y="6353600"/>
            <a:ext cx="1600200" cy="367876"/>
          </a:xfrm>
          <a:prstGeom prst="rect">
            <a:avLst/>
          </a:prstGeom>
          <a:ln w="12700">
            <a:miter lim="400000"/>
          </a:ln>
          <a:extLst>
            <a:ext uri="{C572A759-6A51-4108-AA02-DFA0A04FC94B}">
              <ma14:wrappingTextBoxFlag xmlns:ma14="http://schemas.microsoft.com/office/mac/drawingml/2011/main" xmlns="" val="1"/>
            </a:ext>
          </a:extLst>
        </p:spPr>
        <p:txBody>
          <a:bodyPr lIns="44999" tIns="44999" rIns="44999" bIns="44999" anchor="b">
            <a:spAutoFit/>
          </a:bodyPr>
          <a:lstStyle>
            <a:lvl1pPr>
              <a:defRPr>
                <a:latin typeface="Arial"/>
                <a:ea typeface="Arial"/>
                <a:cs typeface="Arial"/>
                <a:sym typeface="Arial"/>
              </a:defRPr>
            </a:lvl1pPr>
          </a:lstStyle>
          <a:p>
            <a:pPr lvl="0"/>
            <a:r>
              <a:t>1</a:t>
            </a:r>
          </a:p>
        </p:txBody>
      </p:sp>
      <p:sp>
        <p:nvSpPr>
          <p:cNvPr id="2" name="TextBox 1"/>
          <p:cNvSpPr txBox="1"/>
          <p:nvPr/>
        </p:nvSpPr>
        <p:spPr>
          <a:xfrm>
            <a:off x="2041301" y="685801"/>
            <a:ext cx="5350099" cy="57246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latinLnBrk="1" hangingPunct="0"/>
            <a:r>
              <a:rPr lang="en-US" sz="2400" b="1" dirty="0">
                <a:solidFill>
                  <a:srgbClr val="000000"/>
                </a:solidFill>
                <a:latin typeface="+mj-lt"/>
                <a:ea typeface="+mj-ea"/>
                <a:cs typeface="+mj-cs"/>
                <a:sym typeface="Avenir Roman"/>
              </a:rPr>
              <a:t>Exercise 3</a:t>
            </a:r>
            <a:r>
              <a:rPr lang="en-US" sz="2400" b="1" dirty="0" smtClean="0">
                <a:solidFill>
                  <a:srgbClr val="000000"/>
                </a:solidFill>
                <a:latin typeface="+mj-lt"/>
                <a:ea typeface="+mj-ea"/>
                <a:cs typeface="+mj-cs"/>
                <a:sym typeface="Avenir Roman"/>
              </a:rPr>
              <a:t>: </a:t>
            </a:r>
            <a:br>
              <a:rPr lang="en-US" sz="2400" b="1" dirty="0" smtClean="0">
                <a:solidFill>
                  <a:srgbClr val="000000"/>
                </a:solidFill>
                <a:latin typeface="+mj-lt"/>
                <a:ea typeface="+mj-ea"/>
                <a:cs typeface="+mj-cs"/>
                <a:sym typeface="Avenir Roman"/>
              </a:rPr>
            </a:br>
            <a:r>
              <a:rPr lang="en-US" sz="2400" b="1" dirty="0" smtClean="0">
                <a:solidFill>
                  <a:prstClr val="black"/>
                </a:solidFill>
              </a:rPr>
              <a:t>Collecting Field Data &amp; </a:t>
            </a:r>
            <a:br>
              <a:rPr lang="en-US" sz="2400" b="1" dirty="0" smtClean="0">
                <a:solidFill>
                  <a:prstClr val="black"/>
                </a:solidFill>
              </a:rPr>
            </a:br>
            <a:r>
              <a:rPr lang="en-US" sz="2400" b="1" dirty="0" smtClean="0">
                <a:solidFill>
                  <a:prstClr val="black"/>
                </a:solidFill>
              </a:rPr>
              <a:t>Converting Field Data into Digital Data</a:t>
            </a:r>
            <a:endParaRPr lang="en-US" sz="2400" b="1" dirty="0">
              <a:solidFill>
                <a:srgbClr val="000000"/>
              </a:solidFill>
              <a:latin typeface="+mj-lt"/>
              <a:ea typeface="+mj-ea"/>
              <a:cs typeface="+mj-cs"/>
              <a:sym typeface="Avenir Roman"/>
            </a:endParaRPr>
          </a:p>
          <a:p>
            <a:pPr latinLnBrk="1" hangingPunct="0"/>
            <a:endParaRPr lang="en-US" sz="2400" dirty="0">
              <a:solidFill>
                <a:srgbClr val="000000"/>
              </a:solidFill>
              <a:latin typeface="+mj-lt"/>
              <a:ea typeface="+mj-ea"/>
              <a:cs typeface="+mj-cs"/>
              <a:sym typeface="Avenir Roman"/>
            </a:endParaRPr>
          </a:p>
          <a:p>
            <a:pPr latinLnBrk="1" hangingPunct="0"/>
            <a:r>
              <a:rPr lang="en-US" sz="2400" dirty="0">
                <a:solidFill>
                  <a:srgbClr val="000000"/>
                </a:solidFill>
                <a:latin typeface="+mj-lt"/>
                <a:ea typeface="+mj-ea"/>
                <a:cs typeface="+mj-cs"/>
                <a:sym typeface="Avenir Roman"/>
              </a:rPr>
              <a:t>Field Data collection</a:t>
            </a:r>
          </a:p>
          <a:p>
            <a:pPr latinLnBrk="1" hangingPunct="0"/>
            <a:r>
              <a:rPr lang="en-US" dirty="0">
                <a:solidFill>
                  <a:srgbClr val="000000"/>
                </a:solidFill>
              </a:rPr>
              <a:t>	</a:t>
            </a:r>
            <a:r>
              <a:rPr lang="en-US" dirty="0">
                <a:solidFill>
                  <a:srgbClr val="000000"/>
                </a:solidFill>
                <a:latin typeface="+mj-lt"/>
                <a:ea typeface="+mj-ea"/>
                <a:cs typeface="+mj-cs"/>
                <a:sym typeface="Avenir Roman"/>
              </a:rPr>
              <a:t>Survey123</a:t>
            </a:r>
          </a:p>
          <a:p>
            <a:pPr latinLnBrk="1" hangingPunct="0"/>
            <a:r>
              <a:rPr lang="en-US" dirty="0">
                <a:solidFill>
                  <a:srgbClr val="000000"/>
                </a:solidFill>
              </a:rPr>
              <a:t>	ArcGIS </a:t>
            </a:r>
            <a:r>
              <a:rPr lang="en-US" dirty="0" err="1">
                <a:solidFill>
                  <a:srgbClr val="000000"/>
                </a:solidFill>
              </a:rPr>
              <a:t>OnLine</a:t>
            </a:r>
            <a:endParaRPr lang="en-US" dirty="0">
              <a:solidFill>
                <a:srgbClr val="000000"/>
              </a:solidFill>
            </a:endParaRPr>
          </a:p>
          <a:p>
            <a:pPr latinLnBrk="1" hangingPunct="0"/>
            <a:endParaRPr lang="en-US" dirty="0">
              <a:solidFill>
                <a:srgbClr val="000000"/>
              </a:solidFill>
              <a:latin typeface="+mj-lt"/>
              <a:ea typeface="+mj-ea"/>
              <a:cs typeface="+mj-cs"/>
              <a:sym typeface="Avenir Roman"/>
            </a:endParaRPr>
          </a:p>
          <a:p>
            <a:pPr latinLnBrk="1" hangingPunct="0"/>
            <a:r>
              <a:rPr lang="en-US" dirty="0">
                <a:solidFill>
                  <a:srgbClr val="000000"/>
                </a:solidFill>
              </a:rPr>
              <a:t>Collect data in field based upon a HG theme:</a:t>
            </a:r>
          </a:p>
          <a:p>
            <a:pPr latinLnBrk="1" hangingPunct="0"/>
            <a:r>
              <a:rPr lang="en-US" dirty="0">
                <a:solidFill>
                  <a:srgbClr val="000000"/>
                </a:solidFill>
                <a:latin typeface="+mj-lt"/>
                <a:ea typeface="+mj-ea"/>
                <a:cs typeface="+mj-cs"/>
                <a:sym typeface="Avenir Roman"/>
              </a:rPr>
              <a:t>	You will be given a point to navigate to…</a:t>
            </a:r>
          </a:p>
          <a:p>
            <a:pPr latinLnBrk="1" hangingPunct="0"/>
            <a:r>
              <a:rPr lang="en-US" dirty="0">
                <a:solidFill>
                  <a:srgbClr val="000000"/>
                </a:solidFill>
              </a:rPr>
              <a:t>	Collect 2 more HG points</a:t>
            </a:r>
          </a:p>
          <a:p>
            <a:pPr latinLnBrk="1" hangingPunct="0"/>
            <a:endParaRPr lang="en-US" dirty="0">
              <a:solidFill>
                <a:srgbClr val="000000"/>
              </a:solidFill>
              <a:latin typeface="+mj-lt"/>
              <a:ea typeface="+mj-ea"/>
              <a:cs typeface="+mj-cs"/>
              <a:sym typeface="Avenir Roman"/>
            </a:endParaRPr>
          </a:p>
          <a:p>
            <a:pPr latinLnBrk="1" hangingPunct="0"/>
            <a:r>
              <a:rPr lang="en-US" dirty="0">
                <a:solidFill>
                  <a:srgbClr val="000000"/>
                </a:solidFill>
              </a:rPr>
              <a:t>Return to computer lab</a:t>
            </a:r>
            <a:endParaRPr lang="en-US" dirty="0">
              <a:solidFill>
                <a:srgbClr val="000000"/>
              </a:solidFill>
              <a:latin typeface="+mj-lt"/>
              <a:ea typeface="+mj-ea"/>
              <a:cs typeface="+mj-cs"/>
              <a:sym typeface="Avenir Roman"/>
            </a:endParaRPr>
          </a:p>
          <a:p>
            <a:pPr latinLnBrk="1" hangingPunct="0"/>
            <a:endParaRPr lang="en-US" dirty="0">
              <a:solidFill>
                <a:srgbClr val="000000"/>
              </a:solidFill>
            </a:endParaRPr>
          </a:p>
          <a:p>
            <a:pPr latinLnBrk="1" hangingPunct="0"/>
            <a:r>
              <a:rPr lang="en-US" sz="2400" dirty="0">
                <a:solidFill>
                  <a:srgbClr val="000000"/>
                </a:solidFill>
                <a:latin typeface="+mj-lt"/>
                <a:ea typeface="+mj-ea"/>
                <a:cs typeface="+mj-cs"/>
                <a:sym typeface="Avenir Roman"/>
              </a:rPr>
              <a:t>Data sharing</a:t>
            </a:r>
          </a:p>
          <a:p>
            <a:pPr latinLnBrk="1" hangingPunct="0"/>
            <a:r>
              <a:rPr lang="en-US" sz="2400" dirty="0">
                <a:solidFill>
                  <a:srgbClr val="000000"/>
                </a:solidFill>
              </a:rPr>
              <a:t>	</a:t>
            </a:r>
            <a:r>
              <a:rPr lang="en-US" dirty="0" err="1">
                <a:solidFill>
                  <a:srgbClr val="000000"/>
                </a:solidFill>
                <a:latin typeface="+mj-lt"/>
                <a:ea typeface="+mj-ea"/>
                <a:cs typeface="+mj-cs"/>
                <a:sym typeface="Avenir Roman"/>
              </a:rPr>
              <a:t>CuscoGeoNode</a:t>
            </a:r>
            <a:endParaRPr lang="en-US" dirty="0">
              <a:solidFill>
                <a:srgbClr val="000000"/>
              </a:solidFill>
              <a:latin typeface="+mj-lt"/>
              <a:ea typeface="+mj-ea"/>
              <a:cs typeface="+mj-cs"/>
              <a:sym typeface="Avenir Roman"/>
            </a:endParaRPr>
          </a:p>
          <a:p>
            <a:pPr latinLnBrk="1" hangingPunct="0"/>
            <a:endParaRPr lang="en-US" dirty="0">
              <a:solidFill>
                <a:srgbClr val="000000"/>
              </a:solidFill>
            </a:endParaRPr>
          </a:p>
          <a:p>
            <a:pPr latinLnBrk="1" hangingPunct="0"/>
            <a:endParaRPr lang="en-US" dirty="0">
              <a:solidFill>
                <a:srgbClr val="000000"/>
              </a:solidFill>
              <a:latin typeface="+mj-lt"/>
              <a:ea typeface="+mj-ea"/>
              <a:cs typeface="+mj-cs"/>
              <a:sym typeface="Avenir Roman"/>
            </a:endParaRPr>
          </a:p>
        </p:txBody>
      </p:sp>
    </p:spTree>
    <p:extLst>
      <p:ext uri="{BB962C8B-B14F-4D97-AF65-F5344CB8AC3E}">
        <p14:creationId xmlns="" xmlns:p14="http://schemas.microsoft.com/office/powerpoint/2010/main" val="3110434013"/>
      </p:ext>
    </p:extLst>
  </p:cSld>
  <p:clrMapOvr>
    <a:masterClrMapping/>
  </p:clrMapOvr>
  <p:transition spd="me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258</TotalTime>
  <Words>432</Words>
  <Application>Microsoft Office PowerPoint</Application>
  <PresentationFormat>On-screen Show (4:3)</PresentationFormat>
  <Paragraphs>71</Paragraphs>
  <Slides>12</Slides>
  <Notes>1</Notes>
  <HiddenSlides>0</HiddenSlides>
  <MMClips>0</MMClips>
  <ScaleCrop>false</ScaleCrop>
  <HeadingPairs>
    <vt:vector size="4" baseType="variant">
      <vt:variant>
        <vt:lpstr>Theme</vt:lpstr>
      </vt:variant>
      <vt:variant>
        <vt:i4>1</vt:i4>
      </vt:variant>
      <vt:variant>
        <vt:lpstr>Slide Titles</vt:lpstr>
      </vt:variant>
      <vt:variant>
        <vt:i4>12</vt:i4>
      </vt:variant>
    </vt:vector>
  </HeadingPairs>
  <TitlesOfParts>
    <vt:vector size="13" baseType="lpstr">
      <vt:lpstr>Office Theme</vt:lpstr>
      <vt:lpstr>Slide 1</vt:lpstr>
      <vt:lpstr>Slide 2</vt:lpstr>
      <vt:lpstr>Why collect data in the field?</vt:lpstr>
      <vt:lpstr>Sampling</vt:lpstr>
      <vt:lpstr>Tools</vt:lpstr>
      <vt:lpstr>Slide 6</vt:lpstr>
      <vt:lpstr>Slide 7</vt:lpstr>
      <vt:lpstr>Slide 8</vt:lpstr>
      <vt:lpstr>Slide 9</vt:lpstr>
      <vt:lpstr>Slide 10</vt:lpstr>
      <vt:lpstr>Slide 11</vt:lpstr>
      <vt:lpstr>Slide 12</vt:lpstr>
    </vt:vector>
  </TitlesOfParts>
  <Company>U S Department of State</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Mumford, Kathleena M</dc:creator>
  <cp:lastModifiedBy>fellenzcl</cp:lastModifiedBy>
  <cp:revision>9</cp:revision>
  <dcterms:created xsi:type="dcterms:W3CDTF">2015-06-22T12:47:49Z</dcterms:created>
  <dcterms:modified xsi:type="dcterms:W3CDTF">2015-07-13T20:39:42Z</dcterms:modified>
</cp:coreProperties>
</file>